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Roboto Bold" charset="1" panose="02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00" Target="../media/image113.png" Type="http://schemas.openxmlformats.org/officeDocument/2006/relationships/image"/><Relationship Id="rId101" Target="../media/image114.svg" Type="http://schemas.openxmlformats.org/officeDocument/2006/relationships/image"/><Relationship Id="rId102" Target="../media/image115.png" Type="http://schemas.openxmlformats.org/officeDocument/2006/relationships/image"/><Relationship Id="rId103" Target="../media/image116.svg" Type="http://schemas.openxmlformats.org/officeDocument/2006/relationships/image"/><Relationship Id="rId104" Target="../media/image117.png" Type="http://schemas.openxmlformats.org/officeDocument/2006/relationships/image"/><Relationship Id="rId105" Target="../media/image118.svg" Type="http://schemas.openxmlformats.org/officeDocument/2006/relationships/image"/><Relationship Id="rId106" Target="../media/image119.png" Type="http://schemas.openxmlformats.org/officeDocument/2006/relationships/image"/><Relationship Id="rId107" Target="../media/image120.sv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18" Target="../media/image31.png" Type="http://schemas.openxmlformats.org/officeDocument/2006/relationships/image"/><Relationship Id="rId19" Target="../media/image32.svg" Type="http://schemas.openxmlformats.org/officeDocument/2006/relationships/image"/><Relationship Id="rId2" Target="../media/image15.png" Type="http://schemas.openxmlformats.org/officeDocument/2006/relationships/image"/><Relationship Id="rId20" Target="../media/image33.png" Type="http://schemas.openxmlformats.org/officeDocument/2006/relationships/image"/><Relationship Id="rId21" Target="../media/image34.svg" Type="http://schemas.openxmlformats.org/officeDocument/2006/relationships/image"/><Relationship Id="rId22" Target="../media/image35.png" Type="http://schemas.openxmlformats.org/officeDocument/2006/relationships/image"/><Relationship Id="rId23" Target="../media/image36.svg" Type="http://schemas.openxmlformats.org/officeDocument/2006/relationships/image"/><Relationship Id="rId24" Target="../media/image37.png" Type="http://schemas.openxmlformats.org/officeDocument/2006/relationships/image"/><Relationship Id="rId25" Target="../media/image38.svg" Type="http://schemas.openxmlformats.org/officeDocument/2006/relationships/image"/><Relationship Id="rId26" Target="../media/image39.png" Type="http://schemas.openxmlformats.org/officeDocument/2006/relationships/image"/><Relationship Id="rId27" Target="../media/image40.svg" Type="http://schemas.openxmlformats.org/officeDocument/2006/relationships/image"/><Relationship Id="rId28" Target="../media/image41.png" Type="http://schemas.openxmlformats.org/officeDocument/2006/relationships/image"/><Relationship Id="rId29" Target="../media/image42.svg" Type="http://schemas.openxmlformats.org/officeDocument/2006/relationships/image"/><Relationship Id="rId3" Target="../media/image16.svg" Type="http://schemas.openxmlformats.org/officeDocument/2006/relationships/image"/><Relationship Id="rId30" Target="../media/image43.png" Type="http://schemas.openxmlformats.org/officeDocument/2006/relationships/image"/><Relationship Id="rId31" Target="../media/image44.svg" Type="http://schemas.openxmlformats.org/officeDocument/2006/relationships/image"/><Relationship Id="rId32" Target="../media/image45.png" Type="http://schemas.openxmlformats.org/officeDocument/2006/relationships/image"/><Relationship Id="rId33" Target="../media/image46.svg" Type="http://schemas.openxmlformats.org/officeDocument/2006/relationships/image"/><Relationship Id="rId34" Target="../media/image47.png" Type="http://schemas.openxmlformats.org/officeDocument/2006/relationships/image"/><Relationship Id="rId35" Target="../media/image48.svg" Type="http://schemas.openxmlformats.org/officeDocument/2006/relationships/image"/><Relationship Id="rId36" Target="../media/image49.png" Type="http://schemas.openxmlformats.org/officeDocument/2006/relationships/image"/><Relationship Id="rId37" Target="../media/image50.svg" Type="http://schemas.openxmlformats.org/officeDocument/2006/relationships/image"/><Relationship Id="rId38" Target="../media/image51.png" Type="http://schemas.openxmlformats.org/officeDocument/2006/relationships/image"/><Relationship Id="rId39" Target="../media/image52.svg" Type="http://schemas.openxmlformats.org/officeDocument/2006/relationships/image"/><Relationship Id="rId4" Target="../media/image17.png" Type="http://schemas.openxmlformats.org/officeDocument/2006/relationships/image"/><Relationship Id="rId40" Target="../media/image53.png" Type="http://schemas.openxmlformats.org/officeDocument/2006/relationships/image"/><Relationship Id="rId41" Target="../media/image54.svg" Type="http://schemas.openxmlformats.org/officeDocument/2006/relationships/image"/><Relationship Id="rId42" Target="../media/image55.png" Type="http://schemas.openxmlformats.org/officeDocument/2006/relationships/image"/><Relationship Id="rId43" Target="../media/image56.svg" Type="http://schemas.openxmlformats.org/officeDocument/2006/relationships/image"/><Relationship Id="rId44" Target="../media/image57.png" Type="http://schemas.openxmlformats.org/officeDocument/2006/relationships/image"/><Relationship Id="rId45" Target="../media/image58.svg" Type="http://schemas.openxmlformats.org/officeDocument/2006/relationships/image"/><Relationship Id="rId46" Target="../media/image59.png" Type="http://schemas.openxmlformats.org/officeDocument/2006/relationships/image"/><Relationship Id="rId47" Target="../media/image60.svg" Type="http://schemas.openxmlformats.org/officeDocument/2006/relationships/image"/><Relationship Id="rId48" Target="../media/image61.png" Type="http://schemas.openxmlformats.org/officeDocument/2006/relationships/image"/><Relationship Id="rId49" Target="../media/image62.svg" Type="http://schemas.openxmlformats.org/officeDocument/2006/relationships/image"/><Relationship Id="rId5" Target="../media/image18.svg" Type="http://schemas.openxmlformats.org/officeDocument/2006/relationships/image"/><Relationship Id="rId50" Target="../media/image63.png" Type="http://schemas.openxmlformats.org/officeDocument/2006/relationships/image"/><Relationship Id="rId51" Target="../media/image64.svg" Type="http://schemas.openxmlformats.org/officeDocument/2006/relationships/image"/><Relationship Id="rId52" Target="../media/image65.png" Type="http://schemas.openxmlformats.org/officeDocument/2006/relationships/image"/><Relationship Id="rId53" Target="../media/image66.svg" Type="http://schemas.openxmlformats.org/officeDocument/2006/relationships/image"/><Relationship Id="rId54" Target="../media/image67.png" Type="http://schemas.openxmlformats.org/officeDocument/2006/relationships/image"/><Relationship Id="rId55" Target="../media/image68.svg" Type="http://schemas.openxmlformats.org/officeDocument/2006/relationships/image"/><Relationship Id="rId56" Target="../media/image69.png" Type="http://schemas.openxmlformats.org/officeDocument/2006/relationships/image"/><Relationship Id="rId57" Target="../media/image70.svg" Type="http://schemas.openxmlformats.org/officeDocument/2006/relationships/image"/><Relationship Id="rId58" Target="../media/image71.png" Type="http://schemas.openxmlformats.org/officeDocument/2006/relationships/image"/><Relationship Id="rId59" Target="../media/image72.svg" Type="http://schemas.openxmlformats.org/officeDocument/2006/relationships/image"/><Relationship Id="rId6" Target="../media/image19.png" Type="http://schemas.openxmlformats.org/officeDocument/2006/relationships/image"/><Relationship Id="rId60" Target="../media/image73.png" Type="http://schemas.openxmlformats.org/officeDocument/2006/relationships/image"/><Relationship Id="rId61" Target="../media/image74.svg" Type="http://schemas.openxmlformats.org/officeDocument/2006/relationships/image"/><Relationship Id="rId62" Target="../media/image75.png" Type="http://schemas.openxmlformats.org/officeDocument/2006/relationships/image"/><Relationship Id="rId63" Target="../media/image76.svg" Type="http://schemas.openxmlformats.org/officeDocument/2006/relationships/image"/><Relationship Id="rId64" Target="../media/image77.png" Type="http://schemas.openxmlformats.org/officeDocument/2006/relationships/image"/><Relationship Id="rId65" Target="../media/image78.svg" Type="http://schemas.openxmlformats.org/officeDocument/2006/relationships/image"/><Relationship Id="rId66" Target="../media/image79.png" Type="http://schemas.openxmlformats.org/officeDocument/2006/relationships/image"/><Relationship Id="rId67" Target="../media/image80.svg" Type="http://schemas.openxmlformats.org/officeDocument/2006/relationships/image"/><Relationship Id="rId68" Target="../media/image81.png" Type="http://schemas.openxmlformats.org/officeDocument/2006/relationships/image"/><Relationship Id="rId69" Target="../media/image82.svg" Type="http://schemas.openxmlformats.org/officeDocument/2006/relationships/image"/><Relationship Id="rId7" Target="../media/image20.svg" Type="http://schemas.openxmlformats.org/officeDocument/2006/relationships/image"/><Relationship Id="rId70" Target="../media/image83.png" Type="http://schemas.openxmlformats.org/officeDocument/2006/relationships/image"/><Relationship Id="rId71" Target="../media/image84.svg" Type="http://schemas.openxmlformats.org/officeDocument/2006/relationships/image"/><Relationship Id="rId72" Target="../media/image85.png" Type="http://schemas.openxmlformats.org/officeDocument/2006/relationships/image"/><Relationship Id="rId73" Target="../media/image86.svg" Type="http://schemas.openxmlformats.org/officeDocument/2006/relationships/image"/><Relationship Id="rId74" Target="../media/image87.png" Type="http://schemas.openxmlformats.org/officeDocument/2006/relationships/image"/><Relationship Id="rId75" Target="../media/image88.svg" Type="http://schemas.openxmlformats.org/officeDocument/2006/relationships/image"/><Relationship Id="rId76" Target="../media/image89.png" Type="http://schemas.openxmlformats.org/officeDocument/2006/relationships/image"/><Relationship Id="rId77" Target="../media/image90.svg" Type="http://schemas.openxmlformats.org/officeDocument/2006/relationships/image"/><Relationship Id="rId78" Target="../media/image91.png" Type="http://schemas.openxmlformats.org/officeDocument/2006/relationships/image"/><Relationship Id="rId79" Target="../media/image92.svg" Type="http://schemas.openxmlformats.org/officeDocument/2006/relationships/image"/><Relationship Id="rId8" Target="../media/image21.png" Type="http://schemas.openxmlformats.org/officeDocument/2006/relationships/image"/><Relationship Id="rId80" Target="../media/image93.png" Type="http://schemas.openxmlformats.org/officeDocument/2006/relationships/image"/><Relationship Id="rId81" Target="../media/image94.svg" Type="http://schemas.openxmlformats.org/officeDocument/2006/relationships/image"/><Relationship Id="rId82" Target="../media/image95.png" Type="http://schemas.openxmlformats.org/officeDocument/2006/relationships/image"/><Relationship Id="rId83" Target="../media/image96.svg" Type="http://schemas.openxmlformats.org/officeDocument/2006/relationships/image"/><Relationship Id="rId84" Target="../media/image97.png" Type="http://schemas.openxmlformats.org/officeDocument/2006/relationships/image"/><Relationship Id="rId85" Target="../media/image98.svg" Type="http://schemas.openxmlformats.org/officeDocument/2006/relationships/image"/><Relationship Id="rId86" Target="../media/image99.png" Type="http://schemas.openxmlformats.org/officeDocument/2006/relationships/image"/><Relationship Id="rId87" Target="../media/image100.svg" Type="http://schemas.openxmlformats.org/officeDocument/2006/relationships/image"/><Relationship Id="rId88" Target="../media/image101.png" Type="http://schemas.openxmlformats.org/officeDocument/2006/relationships/image"/><Relationship Id="rId89" Target="../media/image102.svg" Type="http://schemas.openxmlformats.org/officeDocument/2006/relationships/image"/><Relationship Id="rId9" Target="../media/image22.svg" Type="http://schemas.openxmlformats.org/officeDocument/2006/relationships/image"/><Relationship Id="rId90" Target="../media/image103.png" Type="http://schemas.openxmlformats.org/officeDocument/2006/relationships/image"/><Relationship Id="rId91" Target="../media/image104.svg" Type="http://schemas.openxmlformats.org/officeDocument/2006/relationships/image"/><Relationship Id="rId92" Target="../media/image105.png" Type="http://schemas.openxmlformats.org/officeDocument/2006/relationships/image"/><Relationship Id="rId93" Target="../media/image106.svg" Type="http://schemas.openxmlformats.org/officeDocument/2006/relationships/image"/><Relationship Id="rId94" Target="../media/image107.png" Type="http://schemas.openxmlformats.org/officeDocument/2006/relationships/image"/><Relationship Id="rId95" Target="../media/image108.svg" Type="http://schemas.openxmlformats.org/officeDocument/2006/relationships/image"/><Relationship Id="rId96" Target="../media/image109.png" Type="http://schemas.openxmlformats.org/officeDocument/2006/relationships/image"/><Relationship Id="rId97" Target="../media/image110.svg" Type="http://schemas.openxmlformats.org/officeDocument/2006/relationships/image"/><Relationship Id="rId98" Target="../media/image111.png" Type="http://schemas.openxmlformats.org/officeDocument/2006/relationships/image"/><Relationship Id="rId99" Target="../media/image1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33885"/>
            <a:ext cx="11138644" cy="334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3"/>
              </a:lnSpc>
              <a:spcBef>
                <a:spcPct val="0"/>
              </a:spcBef>
            </a:pPr>
            <a:r>
              <a:rPr lang="en-US" sz="6352" b="tru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LLMEnhanced ABM for Urban Flood Evacuation: A GuanxiBased Approach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790563" y="1357710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4F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4F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4973707"/>
            <a:ext cx="18288000" cy="2663017"/>
          </a:xfrm>
          <a:custGeom>
            <a:avLst/>
            <a:gdLst/>
            <a:ahLst/>
            <a:cxnLst/>
            <a:rect r="r" b="b" t="t" l="l"/>
            <a:pathLst>
              <a:path h="2663017" w="18288000">
                <a:moveTo>
                  <a:pt x="0" y="0"/>
                </a:moveTo>
                <a:lnTo>
                  <a:pt x="18288000" y="0"/>
                </a:lnTo>
                <a:lnTo>
                  <a:pt x="18288000" y="2663018"/>
                </a:lnTo>
                <a:lnTo>
                  <a:pt x="0" y="266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7918" r="0" b="-9236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83327" y="255175"/>
            <a:ext cx="1551946" cy="1547051"/>
          </a:xfrm>
          <a:custGeom>
            <a:avLst/>
            <a:gdLst/>
            <a:ahLst/>
            <a:cxnLst/>
            <a:rect r="r" b="b" t="t" l="l"/>
            <a:pathLst>
              <a:path h="1547051" w="1551946">
                <a:moveTo>
                  <a:pt x="0" y="0"/>
                </a:moveTo>
                <a:lnTo>
                  <a:pt x="1551946" y="0"/>
                </a:lnTo>
                <a:lnTo>
                  <a:pt x="1551946" y="1547050"/>
                </a:lnTo>
                <a:lnTo>
                  <a:pt x="0" y="1547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67131" y="7579575"/>
            <a:ext cx="7173539" cy="5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Presentated by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7131" y="8151144"/>
            <a:ext cx="7173539" cy="113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2"/>
              </a:lnSpc>
            </a:pPr>
            <a:r>
              <a:rPr lang="en-US" sz="3308" b="tru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Yi Ren_三颗大魔丸</a:t>
            </a:r>
          </a:p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en-US" sz="3308" b="tru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Guangzhou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70891">
            <a:off x="11767796" y="479056"/>
            <a:ext cx="9877815" cy="5974259"/>
          </a:xfrm>
          <a:custGeom>
            <a:avLst/>
            <a:gdLst/>
            <a:ahLst/>
            <a:cxnLst/>
            <a:rect r="r" b="b" t="t" l="l"/>
            <a:pathLst>
              <a:path h="5974259" w="9877815">
                <a:moveTo>
                  <a:pt x="9877815" y="5974259"/>
                </a:moveTo>
                <a:lnTo>
                  <a:pt x="0" y="5974259"/>
                </a:lnTo>
                <a:lnTo>
                  <a:pt x="0" y="0"/>
                </a:lnTo>
                <a:lnTo>
                  <a:pt x="9877815" y="0"/>
                </a:lnTo>
                <a:lnTo>
                  <a:pt x="9877815" y="59742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05323" y="2315742"/>
            <a:ext cx="20498646" cy="6400994"/>
            <a:chOff x="0" y="0"/>
            <a:chExt cx="5398820" cy="16858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98820" cy="1685859"/>
            </a:xfrm>
            <a:custGeom>
              <a:avLst/>
              <a:gdLst/>
              <a:ahLst/>
              <a:cxnLst/>
              <a:rect r="r" b="b" t="t" l="l"/>
              <a:pathLst>
                <a:path h="1685859" w="5398820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5B4F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5398820" cy="1771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8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22338" y="6736524"/>
            <a:ext cx="3461793" cy="587791"/>
            <a:chOff x="0" y="0"/>
            <a:chExt cx="1066152" cy="1810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solidFill>
              <a:srgbClr val="F8F7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5B4F4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Yi Ren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082485" y="3466186"/>
            <a:ext cx="3141499" cy="3141499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16665" r="223" b="-1666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255076" y="6736524"/>
            <a:ext cx="3461793" cy="587791"/>
            <a:chOff x="0" y="0"/>
            <a:chExt cx="1066152" cy="1810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solidFill>
              <a:srgbClr val="F8F7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5B4F4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Runbin Zhang</a:t>
              </a: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7415223" y="3466186"/>
            <a:ext cx="3141499" cy="3141499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16692" r="223" b="-1669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903869" y="6736524"/>
            <a:ext cx="3461793" cy="587791"/>
            <a:chOff x="0" y="0"/>
            <a:chExt cx="1066152" cy="1810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solidFill>
              <a:srgbClr val="F8F7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5B4F4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Lingmin Duan</a:t>
              </a: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064016" y="3466186"/>
            <a:ext cx="3141499" cy="3141499"/>
            <a:chOff x="0" y="0"/>
            <a:chExt cx="14840029" cy="148400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41750" t="-46761" r="223" b="-42785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true" flipV="false" rot="-5470891">
            <a:off x="-5263961" y="7155822"/>
            <a:ext cx="9877815" cy="5974259"/>
          </a:xfrm>
          <a:custGeom>
            <a:avLst/>
            <a:gdLst/>
            <a:ahLst/>
            <a:cxnLst/>
            <a:rect r="r" b="b" t="t" l="l"/>
            <a:pathLst>
              <a:path h="5974259" w="9877815">
                <a:moveTo>
                  <a:pt x="9877815" y="0"/>
                </a:moveTo>
                <a:lnTo>
                  <a:pt x="0" y="0"/>
                </a:lnTo>
                <a:lnTo>
                  <a:pt x="0" y="5974259"/>
                </a:lnTo>
                <a:lnTo>
                  <a:pt x="9877815" y="5974259"/>
                </a:lnTo>
                <a:lnTo>
                  <a:pt x="98778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483327" y="255175"/>
            <a:ext cx="1248500" cy="1244562"/>
          </a:xfrm>
          <a:custGeom>
            <a:avLst/>
            <a:gdLst/>
            <a:ahLst/>
            <a:cxnLst/>
            <a:rect r="r" b="b" t="t" l="l"/>
            <a:pathLst>
              <a:path h="1244562" w="1248500">
                <a:moveTo>
                  <a:pt x="0" y="0"/>
                </a:moveTo>
                <a:lnTo>
                  <a:pt x="1248500" y="0"/>
                </a:lnTo>
                <a:lnTo>
                  <a:pt x="1248500" y="1244561"/>
                </a:lnTo>
                <a:lnTo>
                  <a:pt x="0" y="1244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470029" y="1019175"/>
            <a:ext cx="54338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99"/>
              </a:lnSpc>
              <a:spcBef>
                <a:spcPct val="0"/>
              </a:spcBef>
            </a:pPr>
            <a:r>
              <a:rPr lang="en-US" b="true" sz="6916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Our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72120" y="7371940"/>
            <a:ext cx="3143759" cy="73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Lead Data Scientist &amp; Algorithm Developer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21902" y="7371940"/>
            <a:ext cx="3143759" cy="73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Research Analyst &amp; Validation Specialist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61505" y="7296832"/>
            <a:ext cx="2183460" cy="74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1"/>
              </a:lnSpc>
              <a:spcBef>
                <a:spcPct val="0"/>
              </a:spcBef>
            </a:pPr>
            <a:r>
              <a:rPr lang="en-US" sz="1781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Lead &amp; System Architect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62214" y="6254242"/>
            <a:ext cx="2981718" cy="70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6"/>
              </a:lnSpc>
            </a:pPr>
            <a:r>
              <a:rPr lang="en-US" sz="4688" b="tru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三颗大魔丸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31655" y="6086574"/>
            <a:ext cx="2810012" cy="104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28"/>
              </a:lnSpc>
              <a:spcBef>
                <a:spcPct val="0"/>
              </a:spcBef>
            </a:pPr>
            <a:r>
              <a:rPr lang="en-US" b="true" sz="3440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Guangzhou</a:t>
            </a:r>
            <a:r>
              <a:rPr lang="en-US" b="true" sz="3440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UNiversity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62214" y="3231139"/>
            <a:ext cx="9079453" cy="191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59"/>
              </a:lnSpc>
            </a:pPr>
            <a:r>
              <a:rPr lang="en-US" sz="12632" b="tru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304751">
            <a:off x="-4139810" y="-2179827"/>
            <a:ext cx="9877815" cy="5974259"/>
          </a:xfrm>
          <a:custGeom>
            <a:avLst/>
            <a:gdLst/>
            <a:ahLst/>
            <a:cxnLst/>
            <a:rect r="r" b="b" t="t" l="l"/>
            <a:pathLst>
              <a:path h="5974259" w="9877815">
                <a:moveTo>
                  <a:pt x="9877815" y="0"/>
                </a:moveTo>
                <a:lnTo>
                  <a:pt x="0" y="0"/>
                </a:lnTo>
                <a:lnTo>
                  <a:pt x="0" y="5974259"/>
                </a:lnTo>
                <a:lnTo>
                  <a:pt x="9877815" y="5974259"/>
                </a:lnTo>
                <a:lnTo>
                  <a:pt x="98778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70891">
            <a:off x="12132901" y="5613648"/>
            <a:ext cx="9877815" cy="5974259"/>
          </a:xfrm>
          <a:custGeom>
            <a:avLst/>
            <a:gdLst/>
            <a:ahLst/>
            <a:cxnLst/>
            <a:rect r="r" b="b" t="t" l="l"/>
            <a:pathLst>
              <a:path h="5974259" w="9877815">
                <a:moveTo>
                  <a:pt x="0" y="0"/>
                </a:moveTo>
                <a:lnTo>
                  <a:pt x="9877815" y="0"/>
                </a:lnTo>
                <a:lnTo>
                  <a:pt x="9877815" y="5974259"/>
                </a:lnTo>
                <a:lnTo>
                  <a:pt x="0" y="5974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42830" y="5567204"/>
            <a:ext cx="2090404" cy="2083810"/>
          </a:xfrm>
          <a:custGeom>
            <a:avLst/>
            <a:gdLst/>
            <a:ahLst/>
            <a:cxnLst/>
            <a:rect r="r" b="b" t="t" l="l"/>
            <a:pathLst>
              <a:path h="2083810" w="2090404">
                <a:moveTo>
                  <a:pt x="0" y="0"/>
                </a:moveTo>
                <a:lnTo>
                  <a:pt x="2090405" y="0"/>
                </a:lnTo>
                <a:lnTo>
                  <a:pt x="2090405" y="2083810"/>
                </a:lnTo>
                <a:lnTo>
                  <a:pt x="0" y="2083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8446" y="2491321"/>
            <a:ext cx="1001320" cy="1001320"/>
          </a:xfrm>
          <a:custGeom>
            <a:avLst/>
            <a:gdLst/>
            <a:ahLst/>
            <a:cxnLst/>
            <a:rect r="r" b="b" t="t" l="l"/>
            <a:pathLst>
              <a:path h="1001320" w="1001320">
                <a:moveTo>
                  <a:pt x="0" y="0"/>
                </a:moveTo>
                <a:lnTo>
                  <a:pt x="1001320" y="0"/>
                </a:lnTo>
                <a:lnTo>
                  <a:pt x="1001320" y="1001320"/>
                </a:lnTo>
                <a:lnTo>
                  <a:pt x="0" y="1001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9686" y="2584636"/>
            <a:ext cx="824724" cy="1001320"/>
          </a:xfrm>
          <a:custGeom>
            <a:avLst/>
            <a:gdLst/>
            <a:ahLst/>
            <a:cxnLst/>
            <a:rect r="r" b="b" t="t" l="l"/>
            <a:pathLst>
              <a:path h="1001320" w="824724">
                <a:moveTo>
                  <a:pt x="0" y="0"/>
                </a:moveTo>
                <a:lnTo>
                  <a:pt x="824724" y="0"/>
                </a:lnTo>
                <a:lnTo>
                  <a:pt x="824724" y="1001320"/>
                </a:lnTo>
                <a:lnTo>
                  <a:pt x="0" y="1001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1453" y="2626180"/>
            <a:ext cx="954316" cy="836328"/>
          </a:xfrm>
          <a:custGeom>
            <a:avLst/>
            <a:gdLst/>
            <a:ahLst/>
            <a:cxnLst/>
            <a:rect r="r" b="b" t="t" l="l"/>
            <a:pathLst>
              <a:path h="836328" w="954316">
                <a:moveTo>
                  <a:pt x="0" y="0"/>
                </a:moveTo>
                <a:lnTo>
                  <a:pt x="954316" y="0"/>
                </a:lnTo>
                <a:lnTo>
                  <a:pt x="954316" y="836328"/>
                </a:lnTo>
                <a:lnTo>
                  <a:pt x="0" y="836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57739" y="3731893"/>
            <a:ext cx="727909" cy="885730"/>
          </a:xfrm>
          <a:custGeom>
            <a:avLst/>
            <a:gdLst/>
            <a:ahLst/>
            <a:cxnLst/>
            <a:rect r="r" b="b" t="t" l="l"/>
            <a:pathLst>
              <a:path h="885730" w="727909">
                <a:moveTo>
                  <a:pt x="0" y="0"/>
                </a:moveTo>
                <a:lnTo>
                  <a:pt x="727909" y="0"/>
                </a:lnTo>
                <a:lnTo>
                  <a:pt x="727909" y="885730"/>
                </a:lnTo>
                <a:lnTo>
                  <a:pt x="0" y="885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57739" y="2644750"/>
            <a:ext cx="688946" cy="746825"/>
          </a:xfrm>
          <a:custGeom>
            <a:avLst/>
            <a:gdLst/>
            <a:ahLst/>
            <a:cxnLst/>
            <a:rect r="r" b="b" t="t" l="l"/>
            <a:pathLst>
              <a:path h="746825" w="688946">
                <a:moveTo>
                  <a:pt x="0" y="0"/>
                </a:moveTo>
                <a:lnTo>
                  <a:pt x="688946" y="0"/>
                </a:lnTo>
                <a:lnTo>
                  <a:pt x="688946" y="746825"/>
                </a:lnTo>
                <a:lnTo>
                  <a:pt x="0" y="746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68731" y="3738103"/>
            <a:ext cx="717984" cy="756496"/>
          </a:xfrm>
          <a:custGeom>
            <a:avLst/>
            <a:gdLst/>
            <a:ahLst/>
            <a:cxnLst/>
            <a:rect r="r" b="b" t="t" l="l"/>
            <a:pathLst>
              <a:path h="756496" w="717984">
                <a:moveTo>
                  <a:pt x="0" y="0"/>
                </a:moveTo>
                <a:lnTo>
                  <a:pt x="717984" y="0"/>
                </a:lnTo>
                <a:lnTo>
                  <a:pt x="717984" y="756496"/>
                </a:lnTo>
                <a:lnTo>
                  <a:pt x="0" y="756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54020" y="3731893"/>
            <a:ext cx="843179" cy="843179"/>
          </a:xfrm>
          <a:custGeom>
            <a:avLst/>
            <a:gdLst/>
            <a:ahLst/>
            <a:cxnLst/>
            <a:rect r="r" b="b" t="t" l="l"/>
            <a:pathLst>
              <a:path h="843179" w="843179">
                <a:moveTo>
                  <a:pt x="0" y="0"/>
                </a:moveTo>
                <a:lnTo>
                  <a:pt x="843179" y="0"/>
                </a:lnTo>
                <a:lnTo>
                  <a:pt x="843179" y="843179"/>
                </a:lnTo>
                <a:lnTo>
                  <a:pt x="0" y="8431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85463" y="3889026"/>
            <a:ext cx="668554" cy="756496"/>
          </a:xfrm>
          <a:custGeom>
            <a:avLst/>
            <a:gdLst/>
            <a:ahLst/>
            <a:cxnLst/>
            <a:rect r="r" b="b" t="t" l="l"/>
            <a:pathLst>
              <a:path h="756496" w="668554">
                <a:moveTo>
                  <a:pt x="0" y="0"/>
                </a:moveTo>
                <a:lnTo>
                  <a:pt x="668554" y="0"/>
                </a:lnTo>
                <a:lnTo>
                  <a:pt x="668554" y="756496"/>
                </a:lnTo>
                <a:lnTo>
                  <a:pt x="0" y="7564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80682" y="2573817"/>
            <a:ext cx="763030" cy="774293"/>
          </a:xfrm>
          <a:custGeom>
            <a:avLst/>
            <a:gdLst/>
            <a:ahLst/>
            <a:cxnLst/>
            <a:rect r="r" b="b" t="t" l="l"/>
            <a:pathLst>
              <a:path h="774293" w="763030">
                <a:moveTo>
                  <a:pt x="0" y="0"/>
                </a:moveTo>
                <a:lnTo>
                  <a:pt x="763030" y="0"/>
                </a:lnTo>
                <a:lnTo>
                  <a:pt x="763030" y="774293"/>
                </a:lnTo>
                <a:lnTo>
                  <a:pt x="0" y="77429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43275" y="3657630"/>
            <a:ext cx="800437" cy="721849"/>
          </a:xfrm>
          <a:custGeom>
            <a:avLst/>
            <a:gdLst/>
            <a:ahLst/>
            <a:cxnLst/>
            <a:rect r="r" b="b" t="t" l="l"/>
            <a:pathLst>
              <a:path h="721849" w="800437">
                <a:moveTo>
                  <a:pt x="0" y="0"/>
                </a:moveTo>
                <a:lnTo>
                  <a:pt x="800437" y="0"/>
                </a:lnTo>
                <a:lnTo>
                  <a:pt x="800437" y="721849"/>
                </a:lnTo>
                <a:lnTo>
                  <a:pt x="0" y="72184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31453" y="3615079"/>
            <a:ext cx="1008689" cy="806951"/>
          </a:xfrm>
          <a:custGeom>
            <a:avLst/>
            <a:gdLst/>
            <a:ahLst/>
            <a:cxnLst/>
            <a:rect r="r" b="b" t="t" l="l"/>
            <a:pathLst>
              <a:path h="806951" w="1008689">
                <a:moveTo>
                  <a:pt x="0" y="0"/>
                </a:moveTo>
                <a:lnTo>
                  <a:pt x="1008688" y="0"/>
                </a:lnTo>
                <a:lnTo>
                  <a:pt x="1008688" y="806951"/>
                </a:lnTo>
                <a:lnTo>
                  <a:pt x="0" y="80695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22071" y="2573817"/>
            <a:ext cx="814364" cy="888691"/>
          </a:xfrm>
          <a:custGeom>
            <a:avLst/>
            <a:gdLst/>
            <a:ahLst/>
            <a:cxnLst/>
            <a:rect r="r" b="b" t="t" l="l"/>
            <a:pathLst>
              <a:path h="888691" w="814364">
                <a:moveTo>
                  <a:pt x="0" y="0"/>
                </a:moveTo>
                <a:lnTo>
                  <a:pt x="814364" y="0"/>
                </a:lnTo>
                <a:lnTo>
                  <a:pt x="814364" y="888691"/>
                </a:lnTo>
                <a:lnTo>
                  <a:pt x="0" y="88869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75552" y="3615079"/>
            <a:ext cx="944214" cy="1002544"/>
          </a:xfrm>
          <a:custGeom>
            <a:avLst/>
            <a:gdLst/>
            <a:ahLst/>
            <a:cxnLst/>
            <a:rect r="r" b="b" t="t" l="l"/>
            <a:pathLst>
              <a:path h="1002544" w="944214">
                <a:moveTo>
                  <a:pt x="0" y="0"/>
                </a:moveTo>
                <a:lnTo>
                  <a:pt x="944214" y="0"/>
                </a:lnTo>
                <a:lnTo>
                  <a:pt x="944214" y="1002544"/>
                </a:lnTo>
                <a:lnTo>
                  <a:pt x="0" y="10025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68731" y="2572593"/>
            <a:ext cx="752819" cy="1002544"/>
          </a:xfrm>
          <a:custGeom>
            <a:avLst/>
            <a:gdLst/>
            <a:ahLst/>
            <a:cxnLst/>
            <a:rect r="r" b="b" t="t" l="l"/>
            <a:pathLst>
              <a:path h="1002544" w="752819">
                <a:moveTo>
                  <a:pt x="0" y="0"/>
                </a:moveTo>
                <a:lnTo>
                  <a:pt x="752819" y="0"/>
                </a:lnTo>
                <a:lnTo>
                  <a:pt x="752819" y="1002544"/>
                </a:lnTo>
                <a:lnTo>
                  <a:pt x="0" y="100254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44530" y="8484482"/>
            <a:ext cx="538179" cy="685182"/>
          </a:xfrm>
          <a:custGeom>
            <a:avLst/>
            <a:gdLst/>
            <a:ahLst/>
            <a:cxnLst/>
            <a:rect r="r" b="b" t="t" l="l"/>
            <a:pathLst>
              <a:path h="685182" w="538179">
                <a:moveTo>
                  <a:pt x="0" y="0"/>
                </a:moveTo>
                <a:lnTo>
                  <a:pt x="538179" y="0"/>
                </a:lnTo>
                <a:lnTo>
                  <a:pt x="538179" y="685182"/>
                </a:lnTo>
                <a:lnTo>
                  <a:pt x="0" y="68518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699737" y="8468961"/>
            <a:ext cx="777545" cy="757753"/>
          </a:xfrm>
          <a:custGeom>
            <a:avLst/>
            <a:gdLst/>
            <a:ahLst/>
            <a:cxnLst/>
            <a:rect r="r" b="b" t="t" l="l"/>
            <a:pathLst>
              <a:path h="757753" w="777545">
                <a:moveTo>
                  <a:pt x="0" y="0"/>
                </a:moveTo>
                <a:lnTo>
                  <a:pt x="777545" y="0"/>
                </a:lnTo>
                <a:lnTo>
                  <a:pt x="777545" y="757753"/>
                </a:lnTo>
                <a:lnTo>
                  <a:pt x="0" y="75775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143587" y="8425272"/>
            <a:ext cx="756240" cy="820379"/>
          </a:xfrm>
          <a:custGeom>
            <a:avLst/>
            <a:gdLst/>
            <a:ahLst/>
            <a:cxnLst/>
            <a:rect r="r" b="b" t="t" l="l"/>
            <a:pathLst>
              <a:path h="820379" w="756240">
                <a:moveTo>
                  <a:pt x="0" y="0"/>
                </a:moveTo>
                <a:lnTo>
                  <a:pt x="756240" y="0"/>
                </a:lnTo>
                <a:lnTo>
                  <a:pt x="756240" y="820379"/>
                </a:lnTo>
                <a:lnTo>
                  <a:pt x="0" y="82037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292688" y="8495827"/>
            <a:ext cx="733882" cy="673837"/>
          </a:xfrm>
          <a:custGeom>
            <a:avLst/>
            <a:gdLst/>
            <a:ahLst/>
            <a:cxnLst/>
            <a:rect r="r" b="b" t="t" l="l"/>
            <a:pathLst>
              <a:path h="673837" w="733882">
                <a:moveTo>
                  <a:pt x="0" y="0"/>
                </a:moveTo>
                <a:lnTo>
                  <a:pt x="733882" y="0"/>
                </a:lnTo>
                <a:lnTo>
                  <a:pt x="733882" y="673837"/>
                </a:lnTo>
                <a:lnTo>
                  <a:pt x="0" y="67383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95284" y="6211507"/>
            <a:ext cx="605051" cy="731380"/>
          </a:xfrm>
          <a:custGeom>
            <a:avLst/>
            <a:gdLst/>
            <a:ahLst/>
            <a:cxnLst/>
            <a:rect r="r" b="b" t="t" l="l"/>
            <a:pathLst>
              <a:path h="731380" w="605051">
                <a:moveTo>
                  <a:pt x="0" y="0"/>
                </a:moveTo>
                <a:lnTo>
                  <a:pt x="605051" y="0"/>
                </a:lnTo>
                <a:lnTo>
                  <a:pt x="605051" y="731381"/>
                </a:lnTo>
                <a:lnTo>
                  <a:pt x="0" y="73138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86546" y="4914529"/>
            <a:ext cx="672084" cy="768495"/>
          </a:xfrm>
          <a:custGeom>
            <a:avLst/>
            <a:gdLst/>
            <a:ahLst/>
            <a:cxnLst/>
            <a:rect r="r" b="b" t="t" l="l"/>
            <a:pathLst>
              <a:path h="768495" w="672084">
                <a:moveTo>
                  <a:pt x="0" y="0"/>
                </a:moveTo>
                <a:lnTo>
                  <a:pt x="672084" y="0"/>
                </a:lnTo>
                <a:lnTo>
                  <a:pt x="672084" y="768496"/>
                </a:lnTo>
                <a:lnTo>
                  <a:pt x="0" y="768496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91008" y="4920886"/>
            <a:ext cx="741760" cy="713439"/>
          </a:xfrm>
          <a:custGeom>
            <a:avLst/>
            <a:gdLst/>
            <a:ahLst/>
            <a:cxnLst/>
            <a:rect r="r" b="b" t="t" l="l"/>
            <a:pathLst>
              <a:path h="713439" w="741760">
                <a:moveTo>
                  <a:pt x="0" y="0"/>
                </a:moveTo>
                <a:lnTo>
                  <a:pt x="741760" y="0"/>
                </a:lnTo>
                <a:lnTo>
                  <a:pt x="741760" y="713438"/>
                </a:lnTo>
                <a:lnTo>
                  <a:pt x="0" y="713438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99482" y="4793800"/>
            <a:ext cx="625403" cy="744528"/>
          </a:xfrm>
          <a:custGeom>
            <a:avLst/>
            <a:gdLst/>
            <a:ahLst/>
            <a:cxnLst/>
            <a:rect r="r" b="b" t="t" l="l"/>
            <a:pathLst>
              <a:path h="744528" w="625403">
                <a:moveTo>
                  <a:pt x="0" y="0"/>
                </a:moveTo>
                <a:lnTo>
                  <a:pt x="625403" y="0"/>
                </a:lnTo>
                <a:lnTo>
                  <a:pt x="625403" y="744527"/>
                </a:lnTo>
                <a:lnTo>
                  <a:pt x="0" y="74452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431198" y="4960173"/>
            <a:ext cx="728882" cy="646717"/>
          </a:xfrm>
          <a:custGeom>
            <a:avLst/>
            <a:gdLst/>
            <a:ahLst/>
            <a:cxnLst/>
            <a:rect r="r" b="b" t="t" l="l"/>
            <a:pathLst>
              <a:path h="646717" w="728882">
                <a:moveTo>
                  <a:pt x="0" y="0"/>
                </a:moveTo>
                <a:lnTo>
                  <a:pt x="728882" y="0"/>
                </a:lnTo>
                <a:lnTo>
                  <a:pt x="728882" y="646717"/>
                </a:lnTo>
                <a:lnTo>
                  <a:pt x="0" y="6467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733394" y="4916533"/>
            <a:ext cx="639392" cy="616141"/>
          </a:xfrm>
          <a:custGeom>
            <a:avLst/>
            <a:gdLst/>
            <a:ahLst/>
            <a:cxnLst/>
            <a:rect r="r" b="b" t="t" l="l"/>
            <a:pathLst>
              <a:path h="616141" w="639392">
                <a:moveTo>
                  <a:pt x="0" y="0"/>
                </a:moveTo>
                <a:lnTo>
                  <a:pt x="639392" y="0"/>
                </a:lnTo>
                <a:lnTo>
                  <a:pt x="639392" y="616142"/>
                </a:lnTo>
                <a:lnTo>
                  <a:pt x="0" y="616142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667728" y="6070971"/>
            <a:ext cx="709720" cy="795002"/>
          </a:xfrm>
          <a:custGeom>
            <a:avLst/>
            <a:gdLst/>
            <a:ahLst/>
            <a:cxnLst/>
            <a:rect r="r" b="b" t="t" l="l"/>
            <a:pathLst>
              <a:path h="795002" w="709720">
                <a:moveTo>
                  <a:pt x="0" y="0"/>
                </a:moveTo>
                <a:lnTo>
                  <a:pt x="709720" y="0"/>
                </a:lnTo>
                <a:lnTo>
                  <a:pt x="709720" y="795002"/>
                </a:lnTo>
                <a:lnTo>
                  <a:pt x="0" y="795002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230443" y="7152484"/>
            <a:ext cx="763482" cy="795294"/>
          </a:xfrm>
          <a:custGeom>
            <a:avLst/>
            <a:gdLst/>
            <a:ahLst/>
            <a:cxnLst/>
            <a:rect r="r" b="b" t="t" l="l"/>
            <a:pathLst>
              <a:path h="795294" w="763482">
                <a:moveTo>
                  <a:pt x="0" y="0"/>
                </a:moveTo>
                <a:lnTo>
                  <a:pt x="763481" y="0"/>
                </a:lnTo>
                <a:lnTo>
                  <a:pt x="763481" y="795294"/>
                </a:lnTo>
                <a:lnTo>
                  <a:pt x="0" y="795294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79049" y="5962892"/>
            <a:ext cx="666269" cy="765027"/>
          </a:xfrm>
          <a:custGeom>
            <a:avLst/>
            <a:gdLst/>
            <a:ahLst/>
            <a:cxnLst/>
            <a:rect r="r" b="b" t="t" l="l"/>
            <a:pathLst>
              <a:path h="765027" w="666269">
                <a:moveTo>
                  <a:pt x="0" y="0"/>
                </a:moveTo>
                <a:lnTo>
                  <a:pt x="666269" y="0"/>
                </a:lnTo>
                <a:lnTo>
                  <a:pt x="666269" y="765027"/>
                </a:lnTo>
                <a:lnTo>
                  <a:pt x="0" y="76502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398138" y="6022275"/>
            <a:ext cx="795002" cy="795002"/>
          </a:xfrm>
          <a:custGeom>
            <a:avLst/>
            <a:gdLst/>
            <a:ahLst/>
            <a:cxnLst/>
            <a:rect r="r" b="b" t="t" l="l"/>
            <a:pathLst>
              <a:path h="795002" w="795002">
                <a:moveTo>
                  <a:pt x="0" y="0"/>
                </a:moveTo>
                <a:lnTo>
                  <a:pt x="795002" y="0"/>
                </a:lnTo>
                <a:lnTo>
                  <a:pt x="795002" y="795002"/>
                </a:lnTo>
                <a:lnTo>
                  <a:pt x="0" y="79500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022588" y="8437815"/>
            <a:ext cx="823750" cy="795294"/>
          </a:xfrm>
          <a:custGeom>
            <a:avLst/>
            <a:gdLst/>
            <a:ahLst/>
            <a:cxnLst/>
            <a:rect r="r" b="b" t="t" l="l"/>
            <a:pathLst>
              <a:path h="795294" w="823750">
                <a:moveTo>
                  <a:pt x="0" y="0"/>
                </a:moveTo>
                <a:lnTo>
                  <a:pt x="823751" y="0"/>
                </a:lnTo>
                <a:lnTo>
                  <a:pt x="823751" y="795293"/>
                </a:lnTo>
                <a:lnTo>
                  <a:pt x="0" y="795293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847936" y="7158950"/>
            <a:ext cx="850523" cy="821142"/>
          </a:xfrm>
          <a:custGeom>
            <a:avLst/>
            <a:gdLst/>
            <a:ahLst/>
            <a:cxnLst/>
            <a:rect r="r" b="b" t="t" l="l"/>
            <a:pathLst>
              <a:path h="821142" w="850523">
                <a:moveTo>
                  <a:pt x="0" y="0"/>
                </a:moveTo>
                <a:lnTo>
                  <a:pt x="850524" y="0"/>
                </a:lnTo>
                <a:lnTo>
                  <a:pt x="850524" y="821141"/>
                </a:lnTo>
                <a:lnTo>
                  <a:pt x="0" y="821141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066807" y="4835561"/>
            <a:ext cx="712923" cy="702553"/>
          </a:xfrm>
          <a:custGeom>
            <a:avLst/>
            <a:gdLst/>
            <a:ahLst/>
            <a:cxnLst/>
            <a:rect r="r" b="b" t="t" l="l"/>
            <a:pathLst>
              <a:path h="702553" w="712923">
                <a:moveTo>
                  <a:pt x="0" y="0"/>
                </a:moveTo>
                <a:lnTo>
                  <a:pt x="712923" y="0"/>
                </a:lnTo>
                <a:lnTo>
                  <a:pt x="712923" y="702553"/>
                </a:lnTo>
                <a:lnTo>
                  <a:pt x="0" y="702553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306376" y="4907511"/>
            <a:ext cx="814486" cy="814486"/>
          </a:xfrm>
          <a:custGeom>
            <a:avLst/>
            <a:gdLst/>
            <a:ahLst/>
            <a:cxnLst/>
            <a:rect r="r" b="b" t="t" l="l"/>
            <a:pathLst>
              <a:path h="814486" w="814486">
                <a:moveTo>
                  <a:pt x="0" y="0"/>
                </a:moveTo>
                <a:lnTo>
                  <a:pt x="814487" y="0"/>
                </a:lnTo>
                <a:lnTo>
                  <a:pt x="814487" y="814487"/>
                </a:lnTo>
                <a:lnTo>
                  <a:pt x="0" y="814487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444362" y="7232662"/>
            <a:ext cx="702553" cy="702553"/>
          </a:xfrm>
          <a:custGeom>
            <a:avLst/>
            <a:gdLst/>
            <a:ahLst/>
            <a:cxnLst/>
            <a:rect r="r" b="b" t="t" l="l"/>
            <a:pathLst>
              <a:path h="702553" w="702553">
                <a:moveTo>
                  <a:pt x="0" y="0"/>
                </a:moveTo>
                <a:lnTo>
                  <a:pt x="702554" y="0"/>
                </a:lnTo>
                <a:lnTo>
                  <a:pt x="702554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161255" y="5996943"/>
            <a:ext cx="720904" cy="702553"/>
          </a:xfrm>
          <a:custGeom>
            <a:avLst/>
            <a:gdLst/>
            <a:ahLst/>
            <a:cxnLst/>
            <a:rect r="r" b="b" t="t" l="l"/>
            <a:pathLst>
              <a:path h="702553" w="720904">
                <a:moveTo>
                  <a:pt x="0" y="0"/>
                </a:moveTo>
                <a:lnTo>
                  <a:pt x="720904" y="0"/>
                </a:lnTo>
                <a:lnTo>
                  <a:pt x="720904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642022" y="7246220"/>
            <a:ext cx="822137" cy="702553"/>
          </a:xfrm>
          <a:custGeom>
            <a:avLst/>
            <a:gdLst/>
            <a:ahLst/>
            <a:cxnLst/>
            <a:rect r="r" b="b" t="t" l="l"/>
            <a:pathLst>
              <a:path h="702553" w="822137">
                <a:moveTo>
                  <a:pt x="0" y="0"/>
                </a:moveTo>
                <a:lnTo>
                  <a:pt x="822137" y="0"/>
                </a:lnTo>
                <a:lnTo>
                  <a:pt x="822137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4764058" y="5986215"/>
            <a:ext cx="648904" cy="702553"/>
          </a:xfrm>
          <a:custGeom>
            <a:avLst/>
            <a:gdLst/>
            <a:ahLst/>
            <a:cxnLst/>
            <a:rect r="r" b="b" t="t" l="l"/>
            <a:pathLst>
              <a:path h="702553" w="648904">
                <a:moveTo>
                  <a:pt x="0" y="0"/>
                </a:moveTo>
                <a:lnTo>
                  <a:pt x="648904" y="0"/>
                </a:lnTo>
                <a:lnTo>
                  <a:pt x="648904" y="702553"/>
                </a:lnTo>
                <a:lnTo>
                  <a:pt x="0" y="70255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407051" y="6140886"/>
            <a:ext cx="613138" cy="702553"/>
          </a:xfrm>
          <a:custGeom>
            <a:avLst/>
            <a:gdLst/>
            <a:ahLst/>
            <a:cxnLst/>
            <a:rect r="r" b="b" t="t" l="l"/>
            <a:pathLst>
              <a:path h="702553" w="613138">
                <a:moveTo>
                  <a:pt x="0" y="0"/>
                </a:moveTo>
                <a:lnTo>
                  <a:pt x="613137" y="0"/>
                </a:lnTo>
                <a:lnTo>
                  <a:pt x="613137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062817" y="8407900"/>
            <a:ext cx="471350" cy="702553"/>
          </a:xfrm>
          <a:custGeom>
            <a:avLst/>
            <a:gdLst/>
            <a:ahLst/>
            <a:cxnLst/>
            <a:rect r="r" b="b" t="t" l="l"/>
            <a:pathLst>
              <a:path h="702553" w="471350">
                <a:moveTo>
                  <a:pt x="0" y="0"/>
                </a:moveTo>
                <a:lnTo>
                  <a:pt x="471349" y="0"/>
                </a:lnTo>
                <a:lnTo>
                  <a:pt x="471349" y="702553"/>
                </a:lnTo>
                <a:lnTo>
                  <a:pt x="0" y="702553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461386" y="5008338"/>
            <a:ext cx="605473" cy="702553"/>
          </a:xfrm>
          <a:custGeom>
            <a:avLst/>
            <a:gdLst/>
            <a:ahLst/>
            <a:cxnLst/>
            <a:rect r="r" b="b" t="t" l="l"/>
            <a:pathLst>
              <a:path h="702553" w="605473">
                <a:moveTo>
                  <a:pt x="0" y="0"/>
                </a:moveTo>
                <a:lnTo>
                  <a:pt x="605473" y="0"/>
                </a:lnTo>
                <a:lnTo>
                  <a:pt x="605473" y="702553"/>
                </a:lnTo>
                <a:lnTo>
                  <a:pt x="0" y="702553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591704" y="4935249"/>
            <a:ext cx="993611" cy="596167"/>
          </a:xfrm>
          <a:custGeom>
            <a:avLst/>
            <a:gdLst/>
            <a:ahLst/>
            <a:cxnLst/>
            <a:rect r="r" b="b" t="t" l="l"/>
            <a:pathLst>
              <a:path h="596167" w="993611">
                <a:moveTo>
                  <a:pt x="0" y="0"/>
                </a:moveTo>
                <a:lnTo>
                  <a:pt x="993611" y="0"/>
                </a:lnTo>
                <a:lnTo>
                  <a:pt x="993611" y="596166"/>
                </a:lnTo>
                <a:lnTo>
                  <a:pt x="0" y="596166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6242601" y="4853793"/>
            <a:ext cx="558211" cy="702553"/>
          </a:xfrm>
          <a:custGeom>
            <a:avLst/>
            <a:gdLst/>
            <a:ahLst/>
            <a:cxnLst/>
            <a:rect r="r" b="b" t="t" l="l"/>
            <a:pathLst>
              <a:path h="702553" w="558211">
                <a:moveTo>
                  <a:pt x="0" y="0"/>
                </a:moveTo>
                <a:lnTo>
                  <a:pt x="558211" y="0"/>
                </a:lnTo>
                <a:lnTo>
                  <a:pt x="558211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4062817" y="5911743"/>
            <a:ext cx="720904" cy="702553"/>
          </a:xfrm>
          <a:custGeom>
            <a:avLst/>
            <a:gdLst/>
            <a:ahLst/>
            <a:cxnLst/>
            <a:rect r="r" b="b" t="t" l="l"/>
            <a:pathLst>
              <a:path h="702553" w="720904">
                <a:moveTo>
                  <a:pt x="0" y="0"/>
                </a:moveTo>
                <a:lnTo>
                  <a:pt x="720904" y="0"/>
                </a:lnTo>
                <a:lnTo>
                  <a:pt x="720904" y="702554"/>
                </a:lnTo>
                <a:lnTo>
                  <a:pt x="0" y="702554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1347565" y="8350601"/>
            <a:ext cx="896147" cy="907699"/>
          </a:xfrm>
          <a:custGeom>
            <a:avLst/>
            <a:gdLst/>
            <a:ahLst/>
            <a:cxnLst/>
            <a:rect r="r" b="b" t="t" l="l"/>
            <a:pathLst>
              <a:path h="907699" w="896147">
                <a:moveTo>
                  <a:pt x="0" y="0"/>
                </a:moveTo>
                <a:lnTo>
                  <a:pt x="896147" y="0"/>
                </a:lnTo>
                <a:lnTo>
                  <a:pt x="896147" y="907699"/>
                </a:lnTo>
                <a:lnTo>
                  <a:pt x="0" y="907699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641468" y="8407900"/>
            <a:ext cx="823245" cy="812767"/>
          </a:xfrm>
          <a:custGeom>
            <a:avLst/>
            <a:gdLst/>
            <a:ahLst/>
            <a:cxnLst/>
            <a:rect r="r" b="b" t="t" l="l"/>
            <a:pathLst>
              <a:path h="812767" w="823245">
                <a:moveTo>
                  <a:pt x="0" y="0"/>
                </a:moveTo>
                <a:lnTo>
                  <a:pt x="823245" y="0"/>
                </a:lnTo>
                <a:lnTo>
                  <a:pt x="823245" y="812767"/>
                </a:lnTo>
                <a:lnTo>
                  <a:pt x="0" y="812767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2692223" y="6034656"/>
            <a:ext cx="721734" cy="844583"/>
          </a:xfrm>
          <a:custGeom>
            <a:avLst/>
            <a:gdLst/>
            <a:ahLst/>
            <a:cxnLst/>
            <a:rect r="r" b="b" t="t" l="l"/>
            <a:pathLst>
              <a:path h="844583" w="721734">
                <a:moveTo>
                  <a:pt x="0" y="0"/>
                </a:moveTo>
                <a:lnTo>
                  <a:pt x="721734" y="0"/>
                </a:lnTo>
                <a:lnTo>
                  <a:pt x="721734" y="844583"/>
                </a:lnTo>
                <a:lnTo>
                  <a:pt x="0" y="844583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082652" y="7140093"/>
            <a:ext cx="878110" cy="844583"/>
          </a:xfrm>
          <a:custGeom>
            <a:avLst/>
            <a:gdLst/>
            <a:ahLst/>
            <a:cxnLst/>
            <a:rect r="r" b="b" t="t" l="l"/>
            <a:pathLst>
              <a:path h="844583" w="878110">
                <a:moveTo>
                  <a:pt x="0" y="0"/>
                </a:moveTo>
                <a:lnTo>
                  <a:pt x="878110" y="0"/>
                </a:lnTo>
                <a:lnTo>
                  <a:pt x="878110" y="844583"/>
                </a:lnTo>
                <a:lnTo>
                  <a:pt x="0" y="844583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4664293" y="7143567"/>
            <a:ext cx="848434" cy="870595"/>
          </a:xfrm>
          <a:custGeom>
            <a:avLst/>
            <a:gdLst/>
            <a:ahLst/>
            <a:cxnLst/>
            <a:rect r="r" b="b" t="t" l="l"/>
            <a:pathLst>
              <a:path h="870595" w="848434">
                <a:moveTo>
                  <a:pt x="0" y="0"/>
                </a:moveTo>
                <a:lnTo>
                  <a:pt x="848434" y="0"/>
                </a:lnTo>
                <a:lnTo>
                  <a:pt x="848434" y="870595"/>
                </a:lnTo>
                <a:lnTo>
                  <a:pt x="0" y="870595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3311987" y="7262329"/>
            <a:ext cx="803265" cy="803265"/>
          </a:xfrm>
          <a:custGeom>
            <a:avLst/>
            <a:gdLst/>
            <a:ahLst/>
            <a:cxnLst/>
            <a:rect r="r" b="b" t="t" l="l"/>
            <a:pathLst>
              <a:path h="803265" w="803265">
                <a:moveTo>
                  <a:pt x="0" y="0"/>
                </a:moveTo>
                <a:lnTo>
                  <a:pt x="803265" y="0"/>
                </a:lnTo>
                <a:lnTo>
                  <a:pt x="803265" y="803264"/>
                </a:lnTo>
                <a:lnTo>
                  <a:pt x="0" y="803264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4007068" y="2678442"/>
            <a:ext cx="974556" cy="731803"/>
          </a:xfrm>
          <a:custGeom>
            <a:avLst/>
            <a:gdLst/>
            <a:ahLst/>
            <a:cxnLst/>
            <a:rect r="r" b="b" t="t" l="l"/>
            <a:pathLst>
              <a:path h="731803" w="974556">
                <a:moveTo>
                  <a:pt x="0" y="0"/>
                </a:moveTo>
                <a:lnTo>
                  <a:pt x="974556" y="0"/>
                </a:lnTo>
                <a:lnTo>
                  <a:pt x="974556" y="731803"/>
                </a:lnTo>
                <a:lnTo>
                  <a:pt x="0" y="731803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2771264" y="2597751"/>
            <a:ext cx="642693" cy="894890"/>
          </a:xfrm>
          <a:custGeom>
            <a:avLst/>
            <a:gdLst/>
            <a:ahLst/>
            <a:cxnLst/>
            <a:rect r="r" b="b" t="t" l="l"/>
            <a:pathLst>
              <a:path h="894890" w="642693">
                <a:moveTo>
                  <a:pt x="0" y="0"/>
                </a:moveTo>
                <a:lnTo>
                  <a:pt x="642693" y="0"/>
                </a:lnTo>
                <a:lnTo>
                  <a:pt x="642693" y="894890"/>
                </a:lnTo>
                <a:lnTo>
                  <a:pt x="0" y="89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7395284" y="7331411"/>
            <a:ext cx="672381" cy="682305"/>
          </a:xfrm>
          <a:custGeom>
            <a:avLst/>
            <a:gdLst/>
            <a:ahLst/>
            <a:cxnLst/>
            <a:rect r="r" b="b" t="t" l="l"/>
            <a:pathLst>
              <a:path h="682305" w="672381">
                <a:moveTo>
                  <a:pt x="0" y="0"/>
                </a:moveTo>
                <a:lnTo>
                  <a:pt x="672381" y="0"/>
                </a:lnTo>
                <a:lnTo>
                  <a:pt x="672381" y="682305"/>
                </a:lnTo>
                <a:lnTo>
                  <a:pt x="0" y="682305"/>
                </a:lnTo>
                <a:lnTo>
                  <a:pt x="0" y="0"/>
                </a:lnTo>
                <a:close/>
              </a:path>
            </a:pathLst>
          </a:custGeom>
          <a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4066807" y="3889026"/>
            <a:ext cx="832568" cy="717522"/>
          </a:xfrm>
          <a:custGeom>
            <a:avLst/>
            <a:gdLst/>
            <a:ahLst/>
            <a:cxnLst/>
            <a:rect r="r" b="b" t="t" l="l"/>
            <a:pathLst>
              <a:path h="717522" w="832568">
                <a:moveTo>
                  <a:pt x="0" y="0"/>
                </a:moveTo>
                <a:lnTo>
                  <a:pt x="832568" y="0"/>
                </a:lnTo>
                <a:lnTo>
                  <a:pt x="832568" y="717522"/>
                </a:lnTo>
                <a:lnTo>
                  <a:pt x="0" y="717522"/>
                </a:lnTo>
                <a:lnTo>
                  <a:pt x="0" y="0"/>
                </a:lnTo>
                <a:close/>
              </a:path>
            </a:pathLst>
          </a:custGeom>
          <a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0299482" y="8399487"/>
            <a:ext cx="809926" cy="809926"/>
          </a:xfrm>
          <a:custGeom>
            <a:avLst/>
            <a:gdLst/>
            <a:ahLst/>
            <a:cxnLst/>
            <a:rect r="r" b="b" t="t" l="l"/>
            <a:pathLst>
              <a:path h="809926" w="809926">
                <a:moveTo>
                  <a:pt x="0" y="0"/>
                </a:moveTo>
                <a:lnTo>
                  <a:pt x="809926" y="0"/>
                </a:lnTo>
                <a:lnTo>
                  <a:pt x="809926" y="809926"/>
                </a:lnTo>
                <a:lnTo>
                  <a:pt x="0" y="8099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8889890" y="7152484"/>
            <a:ext cx="937480" cy="953075"/>
          </a:xfrm>
          <a:custGeom>
            <a:avLst/>
            <a:gdLst/>
            <a:ahLst/>
            <a:cxnLst/>
            <a:rect r="r" b="b" t="t" l="l"/>
            <a:pathLst>
              <a:path h="953075" w="937480">
                <a:moveTo>
                  <a:pt x="0" y="0"/>
                </a:moveTo>
                <a:lnTo>
                  <a:pt x="937480" y="0"/>
                </a:lnTo>
                <a:lnTo>
                  <a:pt x="937480" y="953076"/>
                </a:lnTo>
                <a:lnTo>
                  <a:pt x="0" y="953076"/>
                </a:lnTo>
                <a:lnTo>
                  <a:pt x="0" y="0"/>
                </a:lnTo>
                <a:close/>
              </a:path>
            </a:pathLst>
          </a:custGeom>
          <a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2733394" y="3738103"/>
            <a:ext cx="791387" cy="803068"/>
          </a:xfrm>
          <a:custGeom>
            <a:avLst/>
            <a:gdLst/>
            <a:ahLst/>
            <a:cxnLst/>
            <a:rect r="r" b="b" t="t" l="l"/>
            <a:pathLst>
              <a:path h="803068" w="791387">
                <a:moveTo>
                  <a:pt x="0" y="0"/>
                </a:moveTo>
                <a:lnTo>
                  <a:pt x="791387" y="0"/>
                </a:lnTo>
                <a:lnTo>
                  <a:pt x="791387" y="803068"/>
                </a:lnTo>
                <a:lnTo>
                  <a:pt x="0" y="8030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5428329" y="1028700"/>
            <a:ext cx="743134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5599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b="true" sz="5599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esource page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solidFill>
              <a:srgbClr val="5B4F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0348" y="247262"/>
            <a:ext cx="16550602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F8F7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Research Problem &amp; </a:t>
            </a:r>
            <a:r>
              <a:rPr lang="en-US" b="true" sz="7340" strike="noStrike" u="none">
                <a:solidFill>
                  <a:srgbClr val="F8F7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Innovation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0348" y="2290794"/>
            <a:ext cx="568565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Challenge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0348" y="3322013"/>
            <a:ext cx="6744304" cy="247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7"/>
              </a:lnSpc>
            </a:pPr>
            <a:r>
              <a:rPr lang="en-US" sz="2326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Traditional evacuation models lack cognitive realism</a:t>
            </a:r>
          </a:p>
          <a:p>
            <a:pPr algn="l">
              <a:lnSpc>
                <a:spcPts val="3257"/>
              </a:lnSpc>
            </a:pPr>
            <a:r>
              <a:rPr lang="en-US" sz="2326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Existing ABM systems ignore cultural social structures</a:t>
            </a:r>
          </a:p>
          <a:p>
            <a:pPr algn="l" marL="0" indent="0" lvl="0">
              <a:lnSpc>
                <a:spcPts val="3257"/>
              </a:lnSpc>
              <a:spcBef>
                <a:spcPct val="0"/>
              </a:spcBef>
            </a:pPr>
            <a:r>
              <a:rPr lang="en-US" sz="2326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Limited integration of AI decisionmaking in emergency simulation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0348" y="6812321"/>
            <a:ext cx="6744304" cy="244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57"/>
              </a:lnSpc>
              <a:spcBef>
                <a:spcPct val="0"/>
              </a:spcBef>
            </a:pPr>
            <a:r>
              <a:rPr lang="en-US" sz="2326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First LLMenhanced ABM system for flood evacuation</a:t>
            </a:r>
          </a:p>
          <a:p>
            <a:pPr algn="l" marL="0" indent="0" lvl="0">
              <a:lnSpc>
                <a:spcPts val="3257"/>
              </a:lnSpc>
              <a:spcBef>
                <a:spcPct val="0"/>
              </a:spcBef>
            </a:pPr>
            <a:r>
              <a:rPr lang="en-US" sz="2326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Novel integration of Chinese Guanxi theory with emergency modeling</a:t>
            </a:r>
          </a:p>
          <a:p>
            <a:pPr algn="l" marL="0" indent="0" lvl="0">
              <a:lnSpc>
                <a:spcPts val="3257"/>
              </a:lnSpc>
              <a:spcBef>
                <a:spcPct val="0"/>
              </a:spcBef>
            </a:pPr>
            <a:r>
              <a:rPr lang="en-US" sz="2326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Largescale simulation with 13,036 intelligent agents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0348" y="6097946"/>
            <a:ext cx="557596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Innovation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483327" y="255175"/>
            <a:ext cx="1551946" cy="1547051"/>
          </a:xfrm>
          <a:custGeom>
            <a:avLst/>
            <a:gdLst/>
            <a:ahLst/>
            <a:cxnLst/>
            <a:rect r="r" b="b" t="t" l="l"/>
            <a:pathLst>
              <a:path h="1547051" w="1551946">
                <a:moveTo>
                  <a:pt x="0" y="0"/>
                </a:moveTo>
                <a:lnTo>
                  <a:pt x="1551946" y="0"/>
                </a:lnTo>
                <a:lnTo>
                  <a:pt x="1551946" y="1547050"/>
                </a:lnTo>
                <a:lnTo>
                  <a:pt x="0" y="154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47675"/>
            <a:ext cx="5404290" cy="687655"/>
            <a:chOff x="0" y="0"/>
            <a:chExt cx="2090848" cy="266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0848" cy="266045"/>
            </a:xfrm>
            <a:custGeom>
              <a:avLst/>
              <a:gdLst/>
              <a:ahLst/>
              <a:cxnLst/>
              <a:rect r="r" b="b" t="t" l="l"/>
              <a:pathLst>
                <a:path h="266045" w="2090848">
                  <a:moveTo>
                    <a:pt x="32949" y="0"/>
                  </a:moveTo>
                  <a:lnTo>
                    <a:pt x="2057899" y="0"/>
                  </a:lnTo>
                  <a:cubicBezTo>
                    <a:pt x="2076096" y="0"/>
                    <a:pt x="2090848" y="14752"/>
                    <a:pt x="2090848" y="32949"/>
                  </a:cubicBezTo>
                  <a:lnTo>
                    <a:pt x="2090848" y="233096"/>
                  </a:lnTo>
                  <a:cubicBezTo>
                    <a:pt x="2090848" y="251293"/>
                    <a:pt x="2076096" y="266045"/>
                    <a:pt x="2057899" y="266045"/>
                  </a:cubicBezTo>
                  <a:lnTo>
                    <a:pt x="32949" y="266045"/>
                  </a:lnTo>
                  <a:cubicBezTo>
                    <a:pt x="14752" y="266045"/>
                    <a:pt x="0" y="251293"/>
                    <a:pt x="0" y="233096"/>
                  </a:cubicBezTo>
                  <a:lnTo>
                    <a:pt x="0" y="32949"/>
                  </a:lnTo>
                  <a:cubicBezTo>
                    <a:pt x="0" y="14752"/>
                    <a:pt x="14752" y="0"/>
                    <a:pt x="32949" y="0"/>
                  </a:cubicBezTo>
                  <a:close/>
                </a:path>
              </a:pathLst>
            </a:custGeom>
            <a:solidFill>
              <a:srgbClr val="5B4F47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90848" cy="3136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79"/>
                </a:lnSpc>
              </a:pPr>
              <a:r>
                <a:rPr lang="en-US" b="true" sz="27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</a:t>
              </a:r>
              <a:r>
                <a:rPr lang="en-US" b="true" sz="27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 Components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487275">
            <a:off x="-7019863" y="-2451566"/>
            <a:ext cx="9877815" cy="5974259"/>
          </a:xfrm>
          <a:custGeom>
            <a:avLst/>
            <a:gdLst/>
            <a:ahLst/>
            <a:cxnLst/>
            <a:rect r="r" b="b" t="t" l="l"/>
            <a:pathLst>
              <a:path h="5974259" w="9877815">
                <a:moveTo>
                  <a:pt x="0" y="0"/>
                </a:moveTo>
                <a:lnTo>
                  <a:pt x="9877815" y="0"/>
                </a:lnTo>
                <a:lnTo>
                  <a:pt x="9877815" y="5974259"/>
                </a:lnTo>
                <a:lnTo>
                  <a:pt x="0" y="5974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26956"/>
            <a:ext cx="9868619" cy="920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9"/>
              </a:lnSpc>
            </a:pPr>
            <a:r>
              <a:rPr lang="en-US" sz="6041" b="tru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 Highlights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70819"/>
            <a:ext cx="7561296" cy="652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n-US" sz="2491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LLM Enhancement Layer</a:t>
            </a: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DeepSeekR1 powered decision support (via Silicon Flow API)</a:t>
            </a: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Realtime cognitive reasoning with advanced thinking capabilities</a:t>
            </a: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2. Guanxi Social Network</a:t>
            </a: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Threelayer structure (Inner/Middle/Outer circles)</a:t>
            </a: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Cultural authenticity in social interactions</a:t>
            </a: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3. Intelligent Agent System</a:t>
            </a: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13,036 agents with individual personalities</a:t>
            </a: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Dynamic strategy adaptation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69896" y="2400300"/>
            <a:ext cx="9625263" cy="6858000"/>
          </a:xfrm>
          <a:custGeom>
            <a:avLst/>
            <a:gdLst/>
            <a:ahLst/>
            <a:cxnLst/>
            <a:rect r="r" b="b" t="t" l="l"/>
            <a:pathLst>
              <a:path h="6858000" w="9625263">
                <a:moveTo>
                  <a:pt x="0" y="0"/>
                </a:moveTo>
                <a:lnTo>
                  <a:pt x="9625264" y="0"/>
                </a:lnTo>
                <a:lnTo>
                  <a:pt x="962526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83327" y="255175"/>
            <a:ext cx="1551946" cy="1547051"/>
          </a:xfrm>
          <a:custGeom>
            <a:avLst/>
            <a:gdLst/>
            <a:ahLst/>
            <a:cxnLst/>
            <a:rect r="r" b="b" t="t" l="l"/>
            <a:pathLst>
              <a:path h="1547051" w="1551946">
                <a:moveTo>
                  <a:pt x="0" y="0"/>
                </a:moveTo>
                <a:lnTo>
                  <a:pt x="1551946" y="0"/>
                </a:lnTo>
                <a:lnTo>
                  <a:pt x="1551946" y="1547050"/>
                </a:lnTo>
                <a:lnTo>
                  <a:pt x="0" y="1547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5449" y="385311"/>
            <a:ext cx="1266760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b="true" sz="7368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</a:t>
            </a:r>
            <a:r>
              <a:rPr lang="en-US" b="true" sz="7368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eakthrough Results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08960" y="1452111"/>
            <a:ext cx="9435992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100% Evacuation Success Rate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24.1 stepsaverage evacuation time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13,036 agentssuccessfully simulated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3 social strategiescomprehensively tested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8528" y="1833975"/>
            <a:ext cx="2280432" cy="119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b="true" sz="2292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P</a:t>
            </a:r>
            <a:r>
              <a:rPr lang="en-US" b="true" sz="2292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erformance Metrics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380550" y="3529686"/>
            <a:ext cx="9526899" cy="6335388"/>
          </a:xfrm>
          <a:custGeom>
            <a:avLst/>
            <a:gdLst/>
            <a:ahLst/>
            <a:cxnLst/>
            <a:rect r="r" b="b" t="t" l="l"/>
            <a:pathLst>
              <a:path h="6335388" w="9526899">
                <a:moveTo>
                  <a:pt x="0" y="0"/>
                </a:moveTo>
                <a:lnTo>
                  <a:pt x="9526900" y="0"/>
                </a:lnTo>
                <a:lnTo>
                  <a:pt x="9526900" y="6335388"/>
                </a:lnTo>
                <a:lnTo>
                  <a:pt x="0" y="633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55428" y="1833975"/>
            <a:ext cx="2121154" cy="119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b="true" sz="2292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</a:t>
            </a:r>
            <a:r>
              <a:rPr lang="en-US" b="true" sz="2292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egy Performance Ranking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95395" y="1540521"/>
            <a:ext cx="5892605" cy="189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686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1. Collective Strategy: 0.194 (Best)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686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2. Guanxi Strategy: 0.177 (Strong)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686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3. Individual Strategy: 0.109 (Baseline)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785359" y="8378915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83327" y="255175"/>
            <a:ext cx="1248500" cy="1244562"/>
          </a:xfrm>
          <a:custGeom>
            <a:avLst/>
            <a:gdLst/>
            <a:ahLst/>
            <a:cxnLst/>
            <a:rect r="r" b="b" t="t" l="l"/>
            <a:pathLst>
              <a:path h="1244562" w="1248500">
                <a:moveTo>
                  <a:pt x="0" y="0"/>
                </a:moveTo>
                <a:lnTo>
                  <a:pt x="1248500" y="0"/>
                </a:lnTo>
                <a:lnTo>
                  <a:pt x="1248500" y="1244561"/>
                </a:lnTo>
                <a:lnTo>
                  <a:pt x="0" y="124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5449" y="385311"/>
            <a:ext cx="1266760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b="true" sz="7368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</a:t>
            </a:r>
            <a:r>
              <a:rPr lang="en-US" b="true" sz="7368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eakthrough Results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08960" y="1452111"/>
            <a:ext cx="9435992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100% Evacuation Success Rate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24.1 stepsaverage evacuation time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13,036 agentssuccessfully simulated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3 social strategiescomprehensively tested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8528" y="1833975"/>
            <a:ext cx="2280432" cy="119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b="true" sz="2292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P</a:t>
            </a:r>
            <a:r>
              <a:rPr lang="en-US" b="true" sz="2292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erformance Metrics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55428" y="1833975"/>
            <a:ext cx="2121154" cy="119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b="true" sz="2292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</a:t>
            </a:r>
            <a:r>
              <a:rPr lang="en-US" b="true" sz="2292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egy Performance Ranking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95395" y="1540521"/>
            <a:ext cx="5892605" cy="189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686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1. Collective Strategy: 0.194 (Best)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686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2. Guanxi Strategy: 0.177 (Strong)</a:t>
            </a:r>
          </a:p>
          <a:p>
            <a:pPr algn="l">
              <a:lnSpc>
                <a:spcPts val="3760"/>
              </a:lnSpc>
              <a:spcBef>
                <a:spcPct val="0"/>
              </a:spcBef>
            </a:pPr>
            <a:r>
              <a:rPr lang="en-US" sz="2686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3. Individual Strategy: 0.109 (Baseline)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785359" y="8378915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76981" y="3529686"/>
            <a:ext cx="13708378" cy="6802783"/>
          </a:xfrm>
          <a:custGeom>
            <a:avLst/>
            <a:gdLst/>
            <a:ahLst/>
            <a:cxnLst/>
            <a:rect r="r" b="b" t="t" l="l"/>
            <a:pathLst>
              <a:path h="6802783" w="13708378">
                <a:moveTo>
                  <a:pt x="0" y="0"/>
                </a:moveTo>
                <a:lnTo>
                  <a:pt x="13708378" y="0"/>
                </a:lnTo>
                <a:lnTo>
                  <a:pt x="13708378" y="6802783"/>
                </a:lnTo>
                <a:lnTo>
                  <a:pt x="0" y="6802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83327" y="255175"/>
            <a:ext cx="1248500" cy="1244562"/>
          </a:xfrm>
          <a:custGeom>
            <a:avLst/>
            <a:gdLst/>
            <a:ahLst/>
            <a:cxnLst/>
            <a:rect r="r" b="b" t="t" l="l"/>
            <a:pathLst>
              <a:path h="1244562" w="1248500">
                <a:moveTo>
                  <a:pt x="0" y="0"/>
                </a:moveTo>
                <a:lnTo>
                  <a:pt x="1248500" y="0"/>
                </a:lnTo>
                <a:lnTo>
                  <a:pt x="1248500" y="1244561"/>
                </a:lnTo>
                <a:lnTo>
                  <a:pt x="0" y="124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9161522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10631" y="2091724"/>
            <a:ext cx="9438935" cy="7751725"/>
          </a:xfrm>
          <a:custGeom>
            <a:avLst/>
            <a:gdLst/>
            <a:ahLst/>
            <a:cxnLst/>
            <a:rect r="r" b="b" t="t" l="l"/>
            <a:pathLst>
              <a:path h="7751725" w="9438935">
                <a:moveTo>
                  <a:pt x="0" y="0"/>
                </a:moveTo>
                <a:lnTo>
                  <a:pt x="9438935" y="0"/>
                </a:lnTo>
                <a:lnTo>
                  <a:pt x="9438935" y="7751726"/>
                </a:lnTo>
                <a:lnTo>
                  <a:pt x="0" y="775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31626"/>
            <a:ext cx="855087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3"/>
              </a:lnSpc>
              <a:spcBef>
                <a:spcPct val="0"/>
              </a:spcBef>
            </a:pPr>
            <a:r>
              <a:rPr lang="en-US" b="true" sz="4028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</a:t>
            </a:r>
            <a:r>
              <a:rPr lang="en-US" b="true" sz="4028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amic Evacuation Patterns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5547" y="2167511"/>
            <a:ext cx="7648721" cy="229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2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Realtime spatial distribution tracking</a:t>
            </a:r>
          </a:p>
          <a:p>
            <a:pPr algn="l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2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Hotspot identification and congestion management</a:t>
            </a:r>
          </a:p>
          <a:p>
            <a:pPr algn="l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2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Safe zone optimization through agent coordination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68389" y="57150"/>
            <a:ext cx="1137803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b="true" sz="6370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Spatial Dynamics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5547" y="5647835"/>
            <a:ext cx="8550874" cy="63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73"/>
              </a:lnSpc>
              <a:spcBef>
                <a:spcPct val="0"/>
              </a:spcBef>
            </a:pPr>
            <a:r>
              <a:rPr lang="en-US" b="true" sz="4228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</a:t>
            </a:r>
            <a:r>
              <a:rPr lang="en-US" b="true" sz="4228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8798" y="6544514"/>
            <a:ext cx="6261621" cy="275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2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Coll</a:t>
            </a:r>
            <a:r>
              <a:rPr lang="en-US" sz="2632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ective strategies show superior spatial coordination</a:t>
            </a:r>
          </a:p>
          <a:p>
            <a:pPr algn="l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2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Guanxi networks enable efficient information propagation</a:t>
            </a:r>
          </a:p>
          <a:p>
            <a:pPr algn="l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2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Individual strategies lead to suboptimal clustering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483327" y="255175"/>
            <a:ext cx="1248500" cy="1244562"/>
          </a:xfrm>
          <a:custGeom>
            <a:avLst/>
            <a:gdLst/>
            <a:ahLst/>
            <a:cxnLst/>
            <a:rect r="r" b="b" t="t" l="l"/>
            <a:pathLst>
              <a:path h="1244562" w="1248500">
                <a:moveTo>
                  <a:pt x="0" y="0"/>
                </a:moveTo>
                <a:lnTo>
                  <a:pt x="1248500" y="0"/>
                </a:lnTo>
                <a:lnTo>
                  <a:pt x="1248500" y="1244561"/>
                </a:lnTo>
                <a:lnTo>
                  <a:pt x="0" y="124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70891">
            <a:off x="11071088" y="-693134"/>
            <a:ext cx="9877815" cy="5974259"/>
          </a:xfrm>
          <a:custGeom>
            <a:avLst/>
            <a:gdLst/>
            <a:ahLst/>
            <a:cxnLst/>
            <a:rect r="r" b="b" t="t" l="l"/>
            <a:pathLst>
              <a:path h="5974259" w="9877815">
                <a:moveTo>
                  <a:pt x="0" y="0"/>
                </a:moveTo>
                <a:lnTo>
                  <a:pt x="9877815" y="0"/>
                </a:lnTo>
                <a:lnTo>
                  <a:pt x="9877815" y="5974259"/>
                </a:lnTo>
                <a:lnTo>
                  <a:pt x="0" y="5974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76972" y="-1174265"/>
            <a:ext cx="10637638" cy="11746397"/>
            <a:chOff x="0" y="0"/>
            <a:chExt cx="2801682" cy="3093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1682" cy="3093701"/>
            </a:xfrm>
            <a:custGeom>
              <a:avLst/>
              <a:gdLst/>
              <a:ahLst/>
              <a:cxnLst/>
              <a:rect r="r" b="b" t="t" l="l"/>
              <a:pathLst>
                <a:path h="3093701" w="2801682">
                  <a:moveTo>
                    <a:pt x="0" y="0"/>
                  </a:moveTo>
                  <a:lnTo>
                    <a:pt x="2801682" y="0"/>
                  </a:lnTo>
                  <a:lnTo>
                    <a:pt x="2801682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BD94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01682" cy="3141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5470891">
            <a:off x="-6624853" y="5778908"/>
            <a:ext cx="9877815" cy="5974259"/>
          </a:xfrm>
          <a:custGeom>
            <a:avLst/>
            <a:gdLst/>
            <a:ahLst/>
            <a:cxnLst/>
            <a:rect r="r" b="b" t="t" l="l"/>
            <a:pathLst>
              <a:path h="5974259" w="9877815">
                <a:moveTo>
                  <a:pt x="9877815" y="0"/>
                </a:moveTo>
                <a:lnTo>
                  <a:pt x="0" y="0"/>
                </a:lnTo>
                <a:lnTo>
                  <a:pt x="0" y="5974259"/>
                </a:lnTo>
                <a:lnTo>
                  <a:pt x="9877815" y="5974259"/>
                </a:lnTo>
                <a:lnTo>
                  <a:pt x="98778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76972" y="1491752"/>
            <a:ext cx="10637638" cy="7898446"/>
          </a:xfrm>
          <a:custGeom>
            <a:avLst/>
            <a:gdLst/>
            <a:ahLst/>
            <a:cxnLst/>
            <a:rect r="r" b="b" t="t" l="l"/>
            <a:pathLst>
              <a:path h="7898446" w="10637638">
                <a:moveTo>
                  <a:pt x="0" y="0"/>
                </a:moveTo>
                <a:lnTo>
                  <a:pt x="10637638" y="0"/>
                </a:lnTo>
                <a:lnTo>
                  <a:pt x="10637638" y="7898446"/>
                </a:lnTo>
                <a:lnTo>
                  <a:pt x="0" y="7898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9989" y="480193"/>
            <a:ext cx="5926983" cy="181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6"/>
              </a:lnSpc>
              <a:spcBef>
                <a:spcPct val="0"/>
              </a:spcBef>
            </a:pPr>
            <a:r>
              <a:rPr lang="en-US" b="true" sz="5921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V</a:t>
            </a:r>
            <a:r>
              <a:rPr lang="en-US" b="true" sz="5921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alidation Excellence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989" y="4352589"/>
            <a:ext cx="5926983" cy="108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Decision consistency: 87.7%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Risk perception accuracy: 87.3%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Resource assessment: 91.2%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9989" y="2441166"/>
            <a:ext cx="5557325" cy="105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02"/>
              </a:lnSpc>
              <a:spcBef>
                <a:spcPct val="0"/>
              </a:spcBef>
            </a:pPr>
            <a:r>
              <a:rPr lang="en-US" b="true" sz="3418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ThreeLayer Validation Framework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9989" y="3947368"/>
            <a:ext cx="6184273" cy="44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3"/>
              </a:lnSpc>
              <a:spcBef>
                <a:spcPct val="0"/>
              </a:spcBef>
            </a:pPr>
            <a:r>
              <a:rPr lang="en-US" b="true" sz="2869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Mic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r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o-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L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ev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el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 (Indiv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id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u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a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l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Beh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a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vi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or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2389" y="6730204"/>
            <a:ext cx="5926983" cy="72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Inner circle activation: 1.2 steps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Network density optimization: 23.4%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2389" y="5878217"/>
            <a:ext cx="6184273" cy="44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3"/>
              </a:lnSpc>
              <a:spcBef>
                <a:spcPct val="0"/>
              </a:spcBef>
            </a:pPr>
            <a:r>
              <a:rPr lang="en-US" b="true" sz="2869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Mes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o-Level (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Network Dy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nami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cs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989" y="8294142"/>
            <a:ext cx="5926983" cy="108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KL</a:t>
            </a:r>
            <a:r>
              <a:rPr lang="en-US" sz="2093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Divergence: 0.127 (&lt; 0.15 threshold)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-Historical pattern match: 98.7%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49989" y="7888921"/>
            <a:ext cx="6184273" cy="87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3"/>
              </a:lnSpc>
              <a:spcBef>
                <a:spcPct val="0"/>
              </a:spcBef>
            </a:pPr>
            <a:r>
              <a:rPr lang="en-US" b="true" sz="2869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Mac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ro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Level (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System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 Pe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rf</a:t>
            </a:r>
            <a:r>
              <a:rPr lang="en-US" b="true" sz="2869" strike="noStrike" u="none">
                <a:solidFill>
                  <a:srgbClr val="5B4F47"/>
                </a:solidFill>
                <a:latin typeface="Roboto Bold"/>
                <a:ea typeface="Roboto Bold"/>
                <a:cs typeface="Roboto Bold"/>
                <a:sym typeface="Roboto Bold"/>
              </a:rPr>
              <a:t>ormance)</a:t>
            </a:r>
          </a:p>
          <a:p>
            <a:pPr algn="l" marL="0" indent="0" lvl="0">
              <a:lnSpc>
                <a:spcPts val="3443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483327" y="255175"/>
            <a:ext cx="1248500" cy="1244562"/>
          </a:xfrm>
          <a:custGeom>
            <a:avLst/>
            <a:gdLst/>
            <a:ahLst/>
            <a:cxnLst/>
            <a:rect r="r" b="b" t="t" l="l"/>
            <a:pathLst>
              <a:path h="1244562" w="1248500">
                <a:moveTo>
                  <a:pt x="0" y="0"/>
                </a:moveTo>
                <a:lnTo>
                  <a:pt x="1248500" y="0"/>
                </a:lnTo>
                <a:lnTo>
                  <a:pt x="1248500" y="1244561"/>
                </a:lnTo>
                <a:lnTo>
                  <a:pt x="0" y="1244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756213" y="5987185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74370"/>
            <a:ext cx="8525731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b="true" sz="7368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</a:t>
            </a:r>
            <a:r>
              <a:rPr lang="en-US" b="true" sz="7368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atistical Significance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8500" y="6985699"/>
            <a:ext cx="2227883" cy="119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b="true" sz="2292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</a:t>
            </a:r>
            <a:r>
              <a:rPr lang="en-US" b="true" sz="2292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egy Performance Ranking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16383" y="2956916"/>
            <a:ext cx="5190295" cy="317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9"/>
              </a:lnSpc>
              <a:spcBef>
                <a:spcPct val="0"/>
              </a:spcBef>
            </a:pPr>
            <a:r>
              <a:rPr lang="en-US" sz="2264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Survival Analysis: p &lt; 1.41×10⁻²⁴ (Highly significant)</a:t>
            </a:r>
          </a:p>
          <a:p>
            <a:pPr algn="l" marL="0" indent="0" lvl="0">
              <a:lnSpc>
                <a:spcPts val="3169"/>
              </a:lnSpc>
              <a:spcBef>
                <a:spcPct val="0"/>
              </a:spcBef>
            </a:pPr>
            <a:r>
              <a:rPr lang="en-US" sz="2264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Mutual Aid Analysis: p &lt; 4.36×10⁻⁹ (Significant)</a:t>
            </a:r>
          </a:p>
          <a:p>
            <a:pPr algn="l" marL="0" indent="0" lvl="0">
              <a:lnSpc>
                <a:spcPts val="3169"/>
              </a:lnSpc>
              <a:spcBef>
                <a:spcPct val="0"/>
              </a:spcBef>
            </a:pPr>
            <a:r>
              <a:rPr lang="en-US" sz="2264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Resilience Analysis: p &lt; 2.15×10⁻¹² (Highly significant)</a:t>
            </a:r>
          </a:p>
          <a:p>
            <a:pPr algn="l" marL="0" indent="0" lvl="0">
              <a:lnSpc>
                <a:spcPts val="3169"/>
              </a:lnSpc>
              <a:spcBef>
                <a:spcPct val="0"/>
              </a:spcBef>
            </a:pPr>
            <a:r>
              <a:rPr lang="en-US" sz="2264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Overall Comparison: p &lt; 1.41×10⁻²⁴ (Extremely significant)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8500" y="3949523"/>
            <a:ext cx="2227883" cy="119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b="true" sz="2292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Rig</a:t>
            </a:r>
            <a:r>
              <a:rPr lang="en-US" b="true" sz="2292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orous Statistical 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16383" y="6985699"/>
            <a:ext cx="4470759" cy="239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9"/>
              </a:lnSpc>
              <a:spcBef>
                <a:spcPct val="0"/>
              </a:spcBef>
            </a:pPr>
            <a:r>
              <a:rPr lang="en-US" sz="2264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Fixed random seeds for consistent results</a:t>
            </a:r>
          </a:p>
          <a:p>
            <a:pPr algn="l" marL="0" indent="0" lvl="0">
              <a:lnSpc>
                <a:spcPts val="3169"/>
              </a:lnSpc>
              <a:spcBef>
                <a:spcPct val="0"/>
              </a:spcBef>
            </a:pPr>
            <a:r>
              <a:rPr lang="en-US" sz="2264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Standardized protocols for replication</a:t>
            </a:r>
          </a:p>
          <a:p>
            <a:pPr algn="l" marL="0" indent="0" lvl="0">
              <a:lnSpc>
                <a:spcPts val="3169"/>
              </a:lnSpc>
              <a:spcBef>
                <a:spcPct val="0"/>
              </a:spcBef>
            </a:pPr>
            <a:r>
              <a:rPr lang="en-US" sz="2264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Open methodology for verification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650362" y="1359854"/>
            <a:ext cx="10637638" cy="7898446"/>
          </a:xfrm>
          <a:custGeom>
            <a:avLst/>
            <a:gdLst/>
            <a:ahLst/>
            <a:cxnLst/>
            <a:rect r="r" b="b" t="t" l="l"/>
            <a:pathLst>
              <a:path h="7898446" w="10637638">
                <a:moveTo>
                  <a:pt x="0" y="0"/>
                </a:moveTo>
                <a:lnTo>
                  <a:pt x="10637638" y="0"/>
                </a:lnTo>
                <a:lnTo>
                  <a:pt x="10637638" y="7898446"/>
                </a:lnTo>
                <a:lnTo>
                  <a:pt x="0" y="78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83327" y="255175"/>
            <a:ext cx="1248500" cy="1244562"/>
          </a:xfrm>
          <a:custGeom>
            <a:avLst/>
            <a:gdLst/>
            <a:ahLst/>
            <a:cxnLst/>
            <a:rect r="r" b="b" t="t" l="l"/>
            <a:pathLst>
              <a:path h="1244562" w="1248500">
                <a:moveTo>
                  <a:pt x="0" y="0"/>
                </a:moveTo>
                <a:lnTo>
                  <a:pt x="1248500" y="0"/>
                </a:lnTo>
                <a:lnTo>
                  <a:pt x="1248500" y="1244561"/>
                </a:lnTo>
                <a:lnTo>
                  <a:pt x="0" y="124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90107" y="6788010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594345"/>
            <a:ext cx="8525731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b="true" sz="7368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</a:t>
            </a:r>
            <a:r>
              <a:rPr lang="en-US" b="true" sz="7368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 &amp; Future Applications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797842"/>
            <a:ext cx="2762537" cy="9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9"/>
              </a:lnSpc>
              <a:spcBef>
                <a:spcPct val="0"/>
              </a:spcBef>
            </a:pPr>
            <a:r>
              <a:rPr lang="en-US" b="true" sz="2842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b="true" sz="2842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esearch Contributions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6215" y="3224830"/>
            <a:ext cx="6435879" cy="145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Emer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enc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y 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Plan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nin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</a:p>
          <a:p>
            <a:pPr algn="l" marL="0" indent="0" lvl="0">
              <a:lnSpc>
                <a:spcPts val="3930"/>
              </a:lnSpc>
              <a:spcBef>
                <a:spcPct val="0"/>
              </a:spcBef>
            </a:pP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Disaster Response Optimization</a:t>
            </a:r>
          </a:p>
          <a:p>
            <a:pPr algn="l" marL="0" indent="0" lvl="0">
              <a:lnSpc>
                <a:spcPts val="3930"/>
              </a:lnSpc>
              <a:spcBef>
                <a:spcPct val="0"/>
              </a:spcBef>
            </a:pP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Social Network Analysis in Crisis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68841"/>
            <a:ext cx="2762537" cy="97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9"/>
              </a:lnSpc>
              <a:spcBef>
                <a:spcPct val="0"/>
              </a:spcBef>
            </a:pPr>
            <a:r>
              <a:rPr lang="en-US" b="true" sz="2842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Immedi</a:t>
            </a:r>
            <a:r>
              <a:rPr lang="en-US" b="true" sz="2842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ate Applications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76215" y="5303170"/>
            <a:ext cx="6435879" cy="245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0"/>
              </a:lnSpc>
              <a:spcBef>
                <a:spcPct val="0"/>
              </a:spcBef>
            </a:pP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Fixed random seeds for consistent results</a:t>
            </a:r>
          </a:p>
          <a:p>
            <a:pPr algn="l" marL="0" indent="0" lvl="0">
              <a:lnSpc>
                <a:spcPts val="3930"/>
              </a:lnSpc>
              <a:spcBef>
                <a:spcPct val="0"/>
              </a:spcBef>
            </a:pP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Standardized protocols for replication</a:t>
            </a:r>
          </a:p>
          <a:p>
            <a:pPr algn="l" marL="0" indent="0" lvl="0">
              <a:lnSpc>
                <a:spcPts val="3930"/>
              </a:lnSpc>
              <a:spcBef>
                <a:spcPct val="0"/>
              </a:spcBef>
            </a:pPr>
            <a:r>
              <a:rPr lang="en-US" sz="2807" strike="noStrike" u="none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Open methodology for verification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2999" y="8376672"/>
            <a:ext cx="2092338" cy="967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9"/>
              </a:lnSpc>
              <a:spcBef>
                <a:spcPct val="0"/>
              </a:spcBef>
            </a:pPr>
            <a:r>
              <a:rPr lang="en-US" b="true" sz="2842" strike="noStrike" u="none">
                <a:solidFill>
                  <a:srgbClr val="5B4F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Directions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76215" y="8100991"/>
            <a:ext cx="6491519" cy="182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sz="2595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 Multi-hazard scenario expansion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sz="2595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Real-time deployment systems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r>
              <a:rPr lang="en-US" sz="2595">
                <a:solidFill>
                  <a:srgbClr val="5B4F47"/>
                </a:solidFill>
                <a:latin typeface="Montserrat"/>
                <a:ea typeface="Montserrat"/>
                <a:cs typeface="Montserrat"/>
                <a:sym typeface="Montserrat"/>
              </a:rPr>
              <a:t>Cross-cultural social network comparison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4450" y="175150"/>
            <a:ext cx="1248500" cy="1244562"/>
          </a:xfrm>
          <a:custGeom>
            <a:avLst/>
            <a:gdLst/>
            <a:ahLst/>
            <a:cxnLst/>
            <a:rect r="r" b="b" t="t" l="l"/>
            <a:pathLst>
              <a:path h="1244562" w="1248500">
                <a:moveTo>
                  <a:pt x="0" y="0"/>
                </a:moveTo>
                <a:lnTo>
                  <a:pt x="1248500" y="0"/>
                </a:lnTo>
                <a:lnTo>
                  <a:pt x="1248500" y="1244561"/>
                </a:lnTo>
                <a:lnTo>
                  <a:pt x="0" y="1244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DAGw5CKP4KE</dc:identifier>
  <dcterms:modified xsi:type="dcterms:W3CDTF">2011-08-01T06:04:30Z</dcterms:modified>
  <cp:revision>1</cp:revision>
  <dc:title>LLM-Enhanced ABM for Urban Flood Evacuation: A Guanxi-Based Approach</dc:title>
</cp:coreProperties>
</file>